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sldIdLst>
    <p:sldId id="388" r:id="rId2"/>
    <p:sldId id="380" r:id="rId3"/>
    <p:sldId id="435" r:id="rId4"/>
    <p:sldId id="391" r:id="rId5"/>
    <p:sldId id="408" r:id="rId6"/>
    <p:sldId id="436" r:id="rId7"/>
    <p:sldId id="410" r:id="rId8"/>
    <p:sldId id="411" r:id="rId9"/>
    <p:sldId id="412" r:id="rId10"/>
    <p:sldId id="414" r:id="rId11"/>
    <p:sldId id="416" r:id="rId12"/>
    <p:sldId id="415" r:id="rId13"/>
    <p:sldId id="417" r:id="rId14"/>
    <p:sldId id="382" r:id="rId15"/>
    <p:sldId id="386" r:id="rId16"/>
    <p:sldId id="384" r:id="rId17"/>
    <p:sldId id="383" r:id="rId18"/>
    <p:sldId id="387" r:id="rId19"/>
    <p:sldId id="385" r:id="rId20"/>
    <p:sldId id="438" r:id="rId21"/>
    <p:sldId id="439" r:id="rId22"/>
    <p:sldId id="440" r:id="rId23"/>
    <p:sldId id="441" r:id="rId24"/>
    <p:sldId id="437" r:id="rId25"/>
    <p:sldId id="431" r:id="rId26"/>
    <p:sldId id="43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EBB8C7-E913-4ABD-A49F-9B820C651770}" type="datetime1">
              <a:rPr lang="en-US"/>
              <a:pPr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E86ACA-6C45-4209-8825-50477C13A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28CE1E-440D-4527-9DBA-2CBB3AB7D78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 </a:t>
            </a:r>
            <a:r>
              <a:rPr lang="en-US" u="sng" smtClean="0">
                <a:ea typeface="ＭＳ Ｐゴシック" pitchFamily="34" charset="-128"/>
              </a:rPr>
              <a:t>Fischman, Aaron M.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Shah, Salman S.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Kim, Edward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Stangl, P. Anondo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Nowakowski, F. Scott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Weintraub, Joshua L.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; Lookstein, Robert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9A0CD0-0CD4-487F-BFEB-85B63AD3750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24F3F9-36B7-48CC-A9FD-FA822125B7CE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Anterior Tibial 44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Posterior Tibial 19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Peroneal 25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TP Trunk 13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7356DDC-A094-4F29-A0AD-B59E6BECE63E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5271586-54F7-4A7A-AA44-4927FEEE5717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4CF9A8-49EB-49B8-8C37-E11488D275CA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8CB106-DA4F-4E74-B816-756D6E7AFF49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B7C2A-B702-459A-80DF-D259AABD0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96AA3-917D-408F-9465-9535A0FD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96859-B78F-41EB-98CF-4A0D77426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779C-A429-4C8C-BE3D-2FF861712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D484-2FA3-4F57-AE06-D2C5646DD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AE17B-A1F7-49C2-B697-4206FB6FF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94219-ADD1-4DC0-9214-A63151B5B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66D21-AF95-4092-BC4B-45D5397D8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B48A-A55D-4994-82AE-728750DAA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2EC17-CC34-4995-B647-2809CBD7D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F9633-7299-4024-B0E0-A14209BB6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D61F4-E701-417B-A9B8-A163EE86C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Rtag_transparent_whitetex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32550"/>
            <a:ext cx="5410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742F59-79B7-4CE1-8B1C-11A96DC77B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 descr="SIRlogo_tranparent_whitetex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21066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effectLst/>
                <a:ea typeface="+mj-ea"/>
                <a:cs typeface="+mj-cs"/>
              </a:rPr>
              <a:t>Single Center Experience with Drug Eluting Stents              for Infrapopliteal Occlusive Disease in Patients with Critical Limb Ischemia: Mid-term follow up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7696200" cy="129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99"/>
                </a:solidFill>
                <a:latin typeface="+mj-lt"/>
                <a:ea typeface="+mn-ea"/>
                <a:cs typeface="+mn-cs"/>
              </a:rPr>
              <a:t>Robert Lookstein MD FSIR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99"/>
                </a:solidFill>
                <a:latin typeface="+mj-lt"/>
                <a:ea typeface="+mn-ea"/>
                <a:cs typeface="+mn-cs"/>
              </a:rPr>
              <a:t>Chief, Interventional Radiology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99"/>
                </a:solidFill>
                <a:latin typeface="+mj-lt"/>
                <a:ea typeface="+mn-ea"/>
                <a:cs typeface="+mn-cs"/>
              </a:rPr>
              <a:t>Mount Sinai Medical Center</a:t>
            </a:r>
          </a:p>
        </p:txBody>
      </p:sp>
      <p:pic>
        <p:nvPicPr>
          <p:cNvPr id="15363" name="Picture 6" descr="s26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9"/>
          <a:stretch>
            <a:fillRect/>
          </a:stretch>
        </p:blipFill>
        <p:spPr bwMode="auto">
          <a:xfrm>
            <a:off x="228600" y="1447800"/>
            <a:ext cx="32766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aerialshot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Vessel Distribution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7651" name="Chart 5"/>
          <p:cNvGraphicFramePr>
            <a:graphicFrameLocks/>
          </p:cNvGraphicFramePr>
          <p:nvPr/>
        </p:nvGraphicFramePr>
        <p:xfrm>
          <a:off x="1066800" y="1397000"/>
          <a:ext cx="68580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r:id="rId4" imgW="6857433" imgH="4547240" progId="Excel.Chart.8">
                  <p:embed/>
                </p:oleObj>
              </mc:Choice>
              <mc:Fallback>
                <p:oleObj r:id="rId4" imgW="6857433" imgH="454724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97000"/>
                        <a:ext cx="68580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609600" y="434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Results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Initial technical success rate was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100%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all treated lesions having less than 10% residual angiographic stenosis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Mean number of stents per patient  ---  1.6   						         (range 1-5)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Stent diameter - 2.5mm to 4mm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Simultaneous femoral-popliteal intervention - 						74/107 (69%)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Total occlusions --			 37/107 (35%)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Technical Details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4114801"/>
        </p:xfrm>
        <a:graphic>
          <a:graphicData uri="http://schemas.openxmlformats.org/drawingml/2006/table">
            <a:tbl>
              <a:tblPr/>
              <a:tblGrid>
                <a:gridCol w="1768475"/>
                <a:gridCol w="1768475"/>
                <a:gridCol w="1946275"/>
                <a:gridCol w="1679575"/>
                <a:gridCol w="1676400"/>
              </a:tblGrid>
              <a:tr h="205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Technical 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Mean number of stents per patient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Stent 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Simultaneous Fem-Pop 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Total Occlusions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1.6 (1-5)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2.5  – 4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69%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(74/107)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ea typeface="ＭＳ Ｐゴシック" pitchFamily="34" charset="-128"/>
                        </a:rPr>
                        <a:t>35% (37/107)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Follow-up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Mean follow up was 25 months (1-42 months)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Primary patency at 6 months was   157/171 stents     </a:t>
            </a:r>
            <a:r>
              <a:rPr lang="en-US" sz="2000" dirty="0" smtClean="0">
                <a:solidFill>
                  <a:srgbClr val="FFFF00"/>
                </a:solidFill>
                <a:ea typeface="+mn-ea"/>
                <a:cs typeface="+mn-cs"/>
              </a:rPr>
              <a:t>(90%)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Primary patency at 12 months was 129/154 	            </a:t>
            </a:r>
            <a:r>
              <a:rPr lang="en-US" sz="2000" dirty="0" smtClean="0">
                <a:solidFill>
                  <a:srgbClr val="FFFF00"/>
                </a:solidFill>
                <a:ea typeface="+mn-ea"/>
                <a:cs typeface="+mn-cs"/>
              </a:rPr>
              <a:t>(84%)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Primary patency at 24 months was 86/120                  </a:t>
            </a:r>
            <a:r>
              <a:rPr lang="en-US" sz="2000" dirty="0" smtClean="0">
                <a:solidFill>
                  <a:srgbClr val="FFFF00"/>
                </a:solidFill>
                <a:ea typeface="+mn-ea"/>
                <a:cs typeface="+mn-cs"/>
              </a:rPr>
              <a:t>(72%)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Freedom from major amputation was </a:t>
            </a:r>
            <a:r>
              <a:rPr lang="en-US" sz="2000" dirty="0" smtClean="0">
                <a:solidFill>
                  <a:srgbClr val="FFFF00"/>
                </a:solidFill>
                <a:ea typeface="+mn-ea"/>
                <a:cs typeface="+mn-cs"/>
              </a:rPr>
              <a:t>89.3% </a:t>
            </a:r>
            <a:r>
              <a:rPr lang="en-US" sz="2000" dirty="0" smtClean="0">
                <a:ea typeface="+mn-ea"/>
                <a:cs typeface="+mn-cs"/>
              </a:rPr>
              <a:t>(95/107) for the entire cohort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100% </a:t>
            </a:r>
            <a:r>
              <a:rPr lang="en-US" sz="2000" dirty="0" smtClean="0"/>
              <a:t>(88/88) for patients with Rutherford 4 and 5 disease		(without gangrene)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30 day mortality rate was 1% (1/107)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Overall mortality rate was 22.4% (24/107)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>
            <a:fillRect/>
          </a:stretch>
        </p:blipFill>
        <p:spPr bwMode="auto">
          <a:xfrm>
            <a:off x="1447800" y="1317625"/>
            <a:ext cx="6400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Primary Patency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FREEDOM FROM MAJOR AMPUTATION 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9"/>
          <a:stretch>
            <a:fillRect/>
          </a:stretch>
        </p:blipFill>
        <p:spPr bwMode="auto">
          <a:xfrm>
            <a:off x="1524000" y="1276350"/>
            <a:ext cx="6324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Survival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>
            <a:fillRect/>
          </a:stretch>
        </p:blipFill>
        <p:spPr bwMode="auto">
          <a:xfrm>
            <a:off x="1524000" y="1276350"/>
            <a:ext cx="63246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6"/>
          <a:stretch>
            <a:fillRect/>
          </a:stretch>
        </p:blipFill>
        <p:spPr bwMode="auto">
          <a:xfrm>
            <a:off x="381000" y="1219200"/>
            <a:ext cx="7702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Primary Patency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effectLst/>
                <a:ea typeface="ＭＳ Ｐゴシック" charset="0"/>
                <a:cs typeface="ＭＳ Ｐゴシック" charset="0"/>
              </a:rPr>
              <a:t>FREEDOM FROM MAJOR AMPUTATION</a:t>
            </a:r>
            <a:endParaRPr lang="en-US" sz="320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>
            <a:fillRect/>
          </a:stretch>
        </p:blipFill>
        <p:spPr bwMode="auto">
          <a:xfrm>
            <a:off x="381000" y="1219200"/>
            <a:ext cx="7848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Survival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8"/>
          <a:stretch>
            <a:fillRect/>
          </a:stretch>
        </p:blipFill>
        <p:spPr bwMode="auto">
          <a:xfrm>
            <a:off x="304800" y="1219200"/>
            <a:ext cx="79248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Critical Limb Ischemia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Most severe form of Peripheral Arterial Disease (PAD).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Over </a:t>
            </a:r>
            <a:r>
              <a:rPr lang="en-US" sz="2200" smtClean="0">
                <a:solidFill>
                  <a:srgbClr val="FFFF00"/>
                </a:solidFill>
                <a:ea typeface="ＭＳ Ｐゴシック" pitchFamily="34" charset="-128"/>
              </a:rPr>
              <a:t>100,000 </a:t>
            </a:r>
            <a:r>
              <a:rPr lang="en-US" sz="2200" smtClean="0">
                <a:ea typeface="ＭＳ Ｐゴシック" pitchFamily="34" charset="-128"/>
              </a:rPr>
              <a:t>lower extremity amputations are performed in the United States (US) yearly for Critical Limb Ischemia.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In the United States, the amputation rate has increased from 19    30 per 100,000 persons years over the last two decades primarily due to an increase in diabetes and advancing age.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The prognosis for patients with critical limb ischemia is poor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rgbClr val="FFFF00"/>
                </a:solidFill>
                <a:ea typeface="ＭＳ Ｐゴシック" pitchFamily="34" charset="-128"/>
              </a:rPr>
              <a:t>25% </a:t>
            </a:r>
            <a:r>
              <a:rPr lang="en-US" sz="2200" smtClean="0">
                <a:ea typeface="ＭＳ Ｐゴシック" pitchFamily="34" charset="-128"/>
              </a:rPr>
              <a:t>mortality rate in first year</a:t>
            </a:r>
          </a:p>
          <a:p>
            <a:pPr lvl="2">
              <a:lnSpc>
                <a:spcPct val="90000"/>
              </a:lnSpc>
            </a:pPr>
            <a:r>
              <a:rPr lang="en-US" sz="1900" smtClean="0">
                <a:ea typeface="ＭＳ Ｐゴシック" pitchFamily="34" charset="-128"/>
              </a:rPr>
              <a:t> (less than the survival rate of breast &amp; colon cancers)</a:t>
            </a:r>
            <a:endParaRPr lang="en-US" sz="1900" baseline="6000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rgbClr val="FFFF00"/>
                </a:solidFill>
                <a:ea typeface="ＭＳ Ｐゴシック" pitchFamily="34" charset="-128"/>
              </a:rPr>
              <a:t>25% </a:t>
            </a:r>
            <a:r>
              <a:rPr lang="en-US" sz="2200" smtClean="0">
                <a:ea typeface="ＭＳ Ｐゴシック" pitchFamily="34" charset="-128"/>
              </a:rPr>
              <a:t>amputation rate in first year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rgbClr val="FFFF00"/>
                </a:solidFill>
                <a:ea typeface="ＭＳ Ｐゴシック" pitchFamily="34" charset="-128"/>
              </a:rPr>
              <a:t>50% </a:t>
            </a:r>
            <a:r>
              <a:rPr lang="en-US" sz="2200" smtClean="0">
                <a:ea typeface="ＭＳ Ｐゴシック" pitchFamily="34" charset="-128"/>
              </a:rPr>
              <a:t>of all below the knee amputation patients do not survive beyond 5 years</a:t>
            </a:r>
          </a:p>
          <a:p>
            <a:pPr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600" smtClean="0">
              <a:ea typeface="ＭＳ Ｐゴシック" pitchFamily="34" charset="-128"/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219200" y="3124200"/>
            <a:ext cx="228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CASE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4495800" cy="4114800"/>
          </a:xfrm>
        </p:spPr>
        <p:txBody>
          <a:bodyPr/>
          <a:lstStyle/>
          <a:p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77 yr old female hypertension, coronary artery disease, renal insufficiency with great toe ulcer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39940" name="Picture 3" descr="imag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2676" r="35001"/>
          <a:stretch>
            <a:fillRect/>
          </a:stretch>
        </p:blipFill>
        <p:spPr bwMode="auto">
          <a:xfrm>
            <a:off x="4124325" y="47625"/>
            <a:ext cx="2570163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imag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676" r="35625"/>
          <a:stretch>
            <a:fillRect/>
          </a:stretch>
        </p:blipFill>
        <p:spPr bwMode="auto">
          <a:xfrm>
            <a:off x="6573838" y="47625"/>
            <a:ext cx="2570162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CASE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464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Following balloon angioplasty of the popliteal and anterior tibial artery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0964" name="Picture 4" descr="image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8620" r="37230"/>
          <a:stretch>
            <a:fillRect/>
          </a:stretch>
        </p:blipFill>
        <p:spPr bwMode="auto">
          <a:xfrm>
            <a:off x="4191000" y="0"/>
            <a:ext cx="5278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508625" y="4421188"/>
            <a:ext cx="1365250" cy="738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arrow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CASE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Following placement of a drug coated stent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1988" name="Picture 4" descr="imag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r="15625"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3011" name="Picture 4" descr="C:\Documents and Settings\Administrator\Desktop\angioclub\image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r="33125"/>
          <a:stretch>
            <a:fillRect/>
          </a:stretch>
        </p:blipFill>
        <p:spPr bwMode="auto">
          <a:xfrm>
            <a:off x="838200" y="609600"/>
            <a:ext cx="22463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C:\Documents and Settings\Administrator\Desktop\angioclub\image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3125"/>
          <a:stretch>
            <a:fillRect/>
          </a:stretch>
        </p:blipFill>
        <p:spPr bwMode="auto">
          <a:xfrm>
            <a:off x="3359150" y="457200"/>
            <a:ext cx="2635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>
                <a:effectLst/>
                <a:ea typeface="ＭＳ Ｐゴシック" charset="0"/>
                <a:cs typeface="ＭＳ Ｐゴシック" charset="0"/>
              </a:rPr>
              <a:t>Angiographic Follow Up</a:t>
            </a:r>
            <a:r>
              <a:rPr lang="en-US">
                <a:ea typeface="ＭＳ Ｐゴシック" charset="0"/>
                <a:cs typeface="ＭＳ Ｐゴシック" charset="0"/>
              </a:rPr>
              <a:t/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 sz="3200">
                <a:ea typeface="ＭＳ Ｐゴシック" charset="0"/>
                <a:cs typeface="ＭＳ Ｐゴシック" charset="0"/>
              </a:rPr>
              <a:t>18 months	   			60 months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-50800"/>
            <a:ext cx="3810000" cy="4114800"/>
          </a:xfrm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4036" name="Picture 4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2" t="25259" r="47231" b="8774"/>
          <a:stretch>
            <a:fillRect/>
          </a:stretch>
        </p:blipFill>
        <p:spPr bwMode="auto">
          <a:xfrm>
            <a:off x="241300" y="1665288"/>
            <a:ext cx="2133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image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0" t="29102" r="47491" b="10417"/>
          <a:stretch>
            <a:fillRect/>
          </a:stretch>
        </p:blipFill>
        <p:spPr bwMode="auto">
          <a:xfrm>
            <a:off x="2374900" y="1665288"/>
            <a:ext cx="22733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img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t="3613" r="28059" b="12659"/>
          <a:stretch>
            <a:fillRect/>
          </a:stretch>
        </p:blipFill>
        <p:spPr bwMode="auto">
          <a:xfrm>
            <a:off x="4800600" y="1665288"/>
            <a:ext cx="2463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img0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t="3333" r="26666" b="9743"/>
          <a:stretch>
            <a:fillRect/>
          </a:stretch>
        </p:blipFill>
        <p:spPr bwMode="auto">
          <a:xfrm>
            <a:off x="6653213" y="1665288"/>
            <a:ext cx="2524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Conclusions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r>
              <a:rPr lang="en-US" smtClean="0">
                <a:ea typeface="ＭＳ Ｐゴシック" pitchFamily="34" charset="-128"/>
              </a:rPr>
              <a:t>Placement of below knee drug eluting stents is a safe and effective therapy following failed angioplasty in patients with critical limb ischemia</a:t>
            </a: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r>
              <a:rPr lang="en-US" smtClean="0">
                <a:ea typeface="ＭＳ Ｐゴシック" pitchFamily="34" charset="-128"/>
              </a:rPr>
              <a:t>This procedure has excellent technical success and demonstrates:</a:t>
            </a:r>
          </a:p>
          <a:p>
            <a:pPr lvl="1" eaLnBrk="1" hangingPunct="1">
              <a:lnSpc>
                <a:spcPct val="90000"/>
              </a:lnSpc>
              <a:tabLst>
                <a:tab pos="971550" algn="l"/>
              </a:tabLst>
            </a:pPr>
            <a:r>
              <a:rPr lang="en-US" smtClean="0">
                <a:ea typeface="ＭＳ Ｐゴシック" pitchFamily="34" charset="-128"/>
              </a:rPr>
              <a:t> procedural safety</a:t>
            </a:r>
          </a:p>
          <a:p>
            <a:pPr lvl="1" eaLnBrk="1" hangingPunct="1">
              <a:lnSpc>
                <a:spcPct val="90000"/>
              </a:lnSpc>
              <a:tabLst>
                <a:tab pos="971550" algn="l"/>
              </a:tabLst>
            </a:pPr>
            <a:r>
              <a:rPr lang="en-US" smtClean="0">
                <a:ea typeface="ＭＳ Ｐゴシック" pitchFamily="34" charset="-128"/>
              </a:rPr>
              <a:t> high primary patency </a:t>
            </a:r>
          </a:p>
          <a:p>
            <a:pPr lvl="1" eaLnBrk="1" hangingPunct="1">
              <a:lnSpc>
                <a:spcPct val="90000"/>
              </a:lnSpc>
              <a:tabLst>
                <a:tab pos="971550" algn="l"/>
              </a:tabLst>
            </a:pPr>
            <a:r>
              <a:rPr lang="en-US" smtClean="0">
                <a:ea typeface="ＭＳ Ｐゴシック" pitchFamily="34" charset="-128"/>
              </a:rPr>
              <a:t>Excellent limb salvage rates</a:t>
            </a: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z="2400" smtClean="0">
              <a:solidFill>
                <a:srgbClr val="FFFF9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971550" algn="l"/>
              </a:tabLst>
            </a:pPr>
            <a:endParaRPr lang="en-US" sz="2400" smtClean="0">
              <a:solidFill>
                <a:srgbClr val="FFFF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Implications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525963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  <a:cs typeface="+mn-cs"/>
              </a:rPr>
              <a:t>Drug Eluting Stents in the below knee arteries can decrease </a:t>
            </a:r>
            <a:r>
              <a:rPr lang="en-US" sz="2400" dirty="0" smtClean="0">
                <a:ea typeface="+mn-ea"/>
                <a:cs typeface="+mn-cs"/>
              </a:rPr>
              <a:t>re-intervention </a:t>
            </a:r>
            <a:r>
              <a:rPr lang="en-US" sz="2400" dirty="0" smtClean="0">
                <a:ea typeface="+mn-ea"/>
                <a:cs typeface="+mn-cs"/>
              </a:rPr>
              <a:t>rates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and amputation rates in this high risk patient population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  <a:cs typeface="+mn-cs"/>
              </a:rPr>
              <a:t>Patients should be aware that there are highly successful minimally invasive options </a:t>
            </a:r>
            <a:r>
              <a:rPr lang="en-US" sz="2400" dirty="0" smtClean="0">
                <a:ea typeface="+mn-ea"/>
                <a:cs typeface="+mn-cs"/>
              </a:rPr>
              <a:t>performed by Interventional Radiologists available now to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relieve their symptoms of critical limb ischemia</a:t>
            </a:r>
            <a:r>
              <a:rPr lang="en-US" sz="2400" dirty="0" smtClean="0">
                <a:ea typeface="+mn-ea"/>
                <a:cs typeface="+mn-cs"/>
              </a:rPr>
              <a:t> and help them avoid amputation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42938"/>
          </a:xfrm>
        </p:spPr>
        <p:txBody>
          <a:bodyPr/>
          <a:lstStyle/>
          <a:p>
            <a:r>
              <a:rPr lang="en-US" sz="4000" smtClean="0">
                <a:effectLst/>
                <a:ea typeface="ＭＳ Ｐゴシック" pitchFamily="34" charset="-128"/>
              </a:rPr>
              <a:t>Management of Critical Limb Ischemia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5486400" cy="3203575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Goals – </a:t>
            </a:r>
          </a:p>
          <a:p>
            <a:r>
              <a:rPr lang="en-US" sz="1600" smtClean="0">
                <a:ea typeface="ＭＳ Ｐゴシック" pitchFamily="34" charset="-128"/>
              </a:rPr>
              <a:t>Restore adequate perfusion to the affected limb</a:t>
            </a:r>
          </a:p>
          <a:p>
            <a:r>
              <a:rPr lang="en-US" sz="1600" smtClean="0">
                <a:ea typeface="ＭＳ Ｐゴシック" pitchFamily="34" charset="-128"/>
              </a:rPr>
              <a:t>Reduce or eliminate ischemic pain</a:t>
            </a:r>
          </a:p>
          <a:p>
            <a:r>
              <a:rPr lang="en-US" sz="1600" smtClean="0">
                <a:ea typeface="ＭＳ Ｐゴシック" pitchFamily="34" charset="-128"/>
              </a:rPr>
              <a:t>Achieve wound healing / salvage limb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sz="1600" smtClean="0">
                <a:ea typeface="ＭＳ Ｐゴシック" pitchFamily="34" charset="-128"/>
              </a:rPr>
              <a:t>Critical Limb Ischemia is associated with extensive atherosclerosis of the infrapopliteal or </a:t>
            </a:r>
            <a:r>
              <a:rPr lang="en-US" altLang="en-US" sz="1600" smtClean="0">
                <a:ea typeface="ＭＳ Ｐゴシック" pitchFamily="34" charset="-128"/>
              </a:rPr>
              <a:t>“</a:t>
            </a:r>
            <a:r>
              <a:rPr lang="en-US" sz="1600" smtClean="0">
                <a:ea typeface="ＭＳ Ｐゴシック" pitchFamily="34" charset="-128"/>
              </a:rPr>
              <a:t>below knee</a:t>
            </a:r>
            <a:r>
              <a:rPr lang="en-US" altLang="en-US" sz="1600" smtClean="0">
                <a:ea typeface="ＭＳ Ｐゴシック" pitchFamily="34" charset="-128"/>
              </a:rPr>
              <a:t>”</a:t>
            </a:r>
            <a:r>
              <a:rPr lang="en-US" sz="1600" smtClean="0">
                <a:ea typeface="ＭＳ Ｐゴシック" pitchFamily="34" charset="-128"/>
              </a:rPr>
              <a:t> arteries</a:t>
            </a:r>
          </a:p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Gold Standard is Surgical Bypass</a:t>
            </a:r>
          </a:p>
          <a:p>
            <a:r>
              <a:rPr lang="en-US" sz="1600" smtClean="0">
                <a:ea typeface="ＭＳ Ｐゴシック" pitchFamily="34" charset="-128"/>
              </a:rPr>
              <a:t>Many patients cannot be offered bypass surgery</a:t>
            </a:r>
          </a:p>
          <a:p>
            <a:r>
              <a:rPr lang="en-US" sz="1600" smtClean="0">
                <a:ea typeface="ＭＳ Ｐゴシック" pitchFamily="34" charset="-128"/>
              </a:rPr>
              <a:t>Severe medical comorbidity (cardiac, pulmonary)</a:t>
            </a:r>
          </a:p>
          <a:p>
            <a:r>
              <a:rPr lang="en-US" sz="1600" smtClean="0">
                <a:ea typeface="ＭＳ Ｐゴシック" pitchFamily="34" charset="-128"/>
              </a:rPr>
              <a:t>Inadequate vein to perform the bypass</a:t>
            </a:r>
          </a:p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Endovascular Therapy</a:t>
            </a:r>
          </a:p>
          <a:p>
            <a:r>
              <a:rPr lang="en-US" sz="1600" smtClean="0">
                <a:ea typeface="ＭＳ Ｐゴシック" pitchFamily="34" charset="-128"/>
              </a:rPr>
              <a:t>Increasingly being used to treat CLI</a:t>
            </a:r>
          </a:p>
          <a:p>
            <a:r>
              <a:rPr lang="en-US" sz="1600" smtClean="0">
                <a:ea typeface="ＭＳ Ｐゴシック" pitchFamily="34" charset="-128"/>
              </a:rPr>
              <a:t>Ideal for patients without conduit, severe medical comorbidities</a:t>
            </a:r>
          </a:p>
          <a:p>
            <a:r>
              <a:rPr lang="en-US" sz="1600" smtClean="0">
                <a:ea typeface="ＭＳ Ｐゴシック" pitchFamily="34" charset="-128"/>
              </a:rPr>
              <a:t>Traditional therapy has been balloon angioplasty </a:t>
            </a:r>
          </a:p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	with reported patency rates of </a:t>
            </a:r>
            <a:r>
              <a:rPr lang="en-US" sz="1600" smtClean="0">
                <a:solidFill>
                  <a:srgbClr val="FFFF00"/>
                </a:solidFill>
                <a:ea typeface="ＭＳ Ｐゴシック" pitchFamily="34" charset="-128"/>
              </a:rPr>
              <a:t>50% </a:t>
            </a:r>
            <a:r>
              <a:rPr lang="en-US" sz="1600" smtClean="0">
                <a:ea typeface="ＭＳ Ｐゴシック" pitchFamily="34" charset="-128"/>
              </a:rPr>
              <a:t>at one year in the below knee circulation</a:t>
            </a:r>
          </a:p>
          <a:p>
            <a:pPr>
              <a:buFontTx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18435" name="Picture 4" descr="2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r="18845"/>
          <a:stretch>
            <a:fillRect/>
          </a:stretch>
        </p:blipFill>
        <p:spPr bwMode="auto">
          <a:xfrm>
            <a:off x="7097713" y="914400"/>
            <a:ext cx="20462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22"/>
          <p:cNvPicPr>
            <a:picLocks noChangeAspect="1" noChangeArrowheads="1"/>
          </p:cNvPicPr>
          <p:nvPr/>
        </p:nvPicPr>
        <p:blipFill>
          <a:blip r:embed="rId3">
            <a:lum bright="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3557"/>
          <a:stretch>
            <a:fillRect/>
          </a:stretch>
        </p:blipFill>
        <p:spPr bwMode="auto">
          <a:xfrm>
            <a:off x="0" y="914400"/>
            <a:ext cx="1924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838200" y="914400"/>
            <a:ext cx="914400" cy="449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8077200" y="914400"/>
            <a:ext cx="914400" cy="434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Objective</a:t>
            </a:r>
          </a:p>
        </p:txBody>
      </p:sp>
      <p:sp>
        <p:nvSpPr>
          <p:cNvPr id="194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29000" y="1447800"/>
            <a:ext cx="5410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>
                <a:ea typeface="ＭＳ Ｐゴシック" pitchFamily="34" charset="-128"/>
              </a:rPr>
              <a:t>Drug-eluting stents (DES) have been shown to be effective in the treatment of coronary artery disease</a:t>
            </a:r>
          </a:p>
          <a:p>
            <a:pPr eaLnBrk="1" hangingPunct="1">
              <a:lnSpc>
                <a:spcPct val="7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smtClean="0">
                <a:ea typeface="ＭＳ Ｐゴシック" pitchFamily="34" charset="-128"/>
              </a:rPr>
              <a:t>This study reports a single center experience in the use of this technology in the treatment of below knee arterial disease in the setting of critical limb ischemia</a:t>
            </a:r>
            <a:endParaRPr lang="en-US" sz="2400" smtClean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pic>
        <p:nvPicPr>
          <p:cNvPr id="19459" name="Picture 6" descr="http://graphics8.nytimes.com/images/2005/08/18/business/stent.s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433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http://abbott.com/static/content/microsite/annual_report/2006/images/x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762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www.angiotech.com/_images/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2133600" y="3048000"/>
            <a:ext cx="1322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Materials and Methods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October 2005 to October 2012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107 patients 66 male ,41 female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mean age 82, range 43-93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ＭＳ Ｐゴシック" pitchFamily="34" charset="-128"/>
              </a:rPr>
              <a:t>All patients had symptoms of critical limb ischemia at presentation prior to treatment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ＭＳ Ｐゴシック" pitchFamily="34" charset="-128"/>
              </a:rPr>
              <a:t>All patients were considered poor surgical candidates due to poor vein conduit or medical comorbidities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ＭＳ Ｐゴシック" pitchFamily="34" charset="-128"/>
              </a:rPr>
              <a:t>All stents were placed following a failed balloon angioplasty result</a:t>
            </a:r>
          </a:p>
          <a:p>
            <a:pPr eaLnBrk="1" hangingPunct="1">
              <a:lnSpc>
                <a:spcPct val="6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Materials and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362200"/>
            <a:ext cx="68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dirty="0">
                <a:solidFill>
                  <a:srgbClr val="FFFF66"/>
                </a:solidFill>
                <a:latin typeface="Arial Rounded MT Bold" pitchFamily="34" charset="0"/>
                <a:ea typeface="+mn-ea"/>
              </a:rPr>
              <a:t>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5908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66"/>
                </a:solidFill>
                <a:latin typeface="Arial Rounded MT Bold" pitchFamily="34" charset="0"/>
                <a:ea typeface="+mn-ea"/>
              </a:rPr>
              <a:t>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2438400"/>
            <a:ext cx="1676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4800" dirty="0">
              <a:solidFill>
                <a:srgbClr val="FFFF66"/>
              </a:solidFill>
              <a:latin typeface="Arial Rounded MT Bold" pitchFamily="34" charset="0"/>
              <a:ea typeface="+mn-ea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b="16040"/>
          <a:stretch>
            <a:fillRect/>
          </a:stretch>
        </p:blipFill>
        <p:spPr bwMode="auto">
          <a:xfrm>
            <a:off x="1006475" y="4568825"/>
            <a:ext cx="7086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22534" name="Content Placeholder 9"/>
          <p:cNvGraphicFramePr>
            <a:graphicFrameLocks noGrp="1"/>
          </p:cNvGraphicFramePr>
          <p:nvPr>
            <p:ph idx="1"/>
          </p:nvPr>
        </p:nvGraphicFramePr>
        <p:xfrm>
          <a:off x="992188" y="1454150"/>
          <a:ext cx="77724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4" imgW="7771758" imgH="2925838" progId="Excel.Chart.8">
                  <p:embed/>
                </p:oleObj>
              </mc:Choice>
              <mc:Fallback>
                <p:oleObj r:id="rId4" imgW="7771758" imgH="2925838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454150"/>
                        <a:ext cx="77724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2646363" y="32686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35                 53                    19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CAD 73.2% (41/56) 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DM  67.9% (38/56)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Chronic Renal Disease 35.7% (20/56)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676400"/>
          <a:ext cx="8763000" cy="3275013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CAD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Chronic Renal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66%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73%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(74/107)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(81/107)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(71/107)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Materials and Methods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>
                <a:ea typeface="ＭＳ Ｐゴシック" pitchFamily="34" charset="-128"/>
              </a:rPr>
              <a:t>Primary endpoints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technical success of the revascularization procedure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primary patency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freedom from major amputation 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survival at follow up</a:t>
            </a: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All patients were placed on clopidigrel and aspirin      peri-procedurally and continued indefinitely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  <a:effectLst/>
                <a:ea typeface="+mj-ea"/>
                <a:cs typeface="+mj-cs"/>
              </a:rPr>
              <a:t>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874838"/>
            <a:ext cx="5562600" cy="45259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  <a:cs typeface="+mn-cs"/>
              </a:rPr>
              <a:t>104 patients (66 men, 41 women)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(mean age 82, range 43-93)</a:t>
            </a:r>
          </a:p>
          <a:p>
            <a:pPr marL="342900" lvl="1" indent="-342900" eaLnBrk="1" hangingPunct="1">
              <a:buFontTx/>
              <a:buNone/>
              <a:defRPr/>
            </a:pPr>
            <a:r>
              <a:rPr lang="en-US" dirty="0" smtClean="0"/>
              <a:t>	120 angiographic lesions</a:t>
            </a:r>
          </a:p>
          <a:p>
            <a:pPr marL="342900" lvl="1" indent="-342900" eaLnBrk="1" hangingPunct="1">
              <a:buFontTx/>
              <a:buNone/>
              <a:defRPr/>
            </a:pPr>
            <a:endParaRPr lang="en-US" dirty="0" smtClean="0"/>
          </a:p>
          <a:p>
            <a:pPr marL="342900" lvl="1" indent="-342900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342900" lvl="1" indent="-342900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  <a:cs typeface="+mn-cs"/>
              </a:rPr>
              <a:t>171 </a:t>
            </a:r>
            <a:r>
              <a:rPr lang="en-US" sz="2400" dirty="0" err="1" smtClean="0">
                <a:ea typeface="+mn-ea"/>
                <a:cs typeface="+mn-cs"/>
              </a:rPr>
              <a:t>infrapopliteal</a:t>
            </a:r>
            <a:r>
              <a:rPr lang="en-US" sz="2400" dirty="0" smtClean="0">
                <a:ea typeface="+mn-ea"/>
                <a:cs typeface="+mn-cs"/>
              </a:rPr>
              <a:t> drug eluting stents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106 </a:t>
            </a:r>
            <a:r>
              <a:rPr lang="en-US" dirty="0" err="1" smtClean="0"/>
              <a:t>sirolimus</a:t>
            </a:r>
            <a:r>
              <a:rPr lang="en-US" dirty="0" smtClean="0"/>
              <a:t>, 62 </a:t>
            </a:r>
            <a:r>
              <a:rPr lang="en-US" dirty="0" err="1" smtClean="0"/>
              <a:t>evirolimus</a:t>
            </a:r>
            <a:r>
              <a:rPr lang="en-US" dirty="0" smtClean="0"/>
              <a:t>,          3 paclitaxel 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876800" y="1905000"/>
          <a:ext cx="4191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Worksheet" r:id="rId4" imgW="4193701" imgH="3730444" progId="Excel.Sheet.8">
                  <p:embed/>
                </p:oleObj>
              </mc:Choice>
              <mc:Fallback>
                <p:oleObj name="Worksheet" r:id="rId4" imgW="4193701" imgH="37304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4191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Rstandardslide-navy">
  <a:themeElements>
    <a:clrScheme name="SIRstandardslide-nav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Rstandardslide-nav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IRstandardslide-nav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Rstandardslide-nav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Rstandardslide-nav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Rstandardslide-nav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Rstandardslide-nav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Rstandardslide-nav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Rstandardslide-nav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SIRstandardslide-navy</Template>
  <TotalTime>464</TotalTime>
  <Words>703</Words>
  <Application>Microsoft Office PowerPoint</Application>
  <PresentationFormat>On-screen Show (4:3)</PresentationFormat>
  <Paragraphs>147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SIRstandardslide-navy</vt:lpstr>
      <vt:lpstr>Microsoft Excel Chart</vt:lpstr>
      <vt:lpstr>Microsoft Excel 97-2003 Worksheet</vt:lpstr>
      <vt:lpstr>Single Center Experience with Drug Eluting Stents              for Infrapopliteal Occlusive Disease in Patients with Critical Limb Ischemia: Mid-term follow up</vt:lpstr>
      <vt:lpstr>Critical Limb Ischemia</vt:lpstr>
      <vt:lpstr>Management of Critical Limb Ischemia</vt:lpstr>
      <vt:lpstr>Objective</vt:lpstr>
      <vt:lpstr>Materials and Methods</vt:lpstr>
      <vt:lpstr>Materials and Methods</vt:lpstr>
      <vt:lpstr>Demographics</vt:lpstr>
      <vt:lpstr>Materials and Methods</vt:lpstr>
      <vt:lpstr>Results</vt:lpstr>
      <vt:lpstr>Vessel Distribution</vt:lpstr>
      <vt:lpstr>Results</vt:lpstr>
      <vt:lpstr>Technical Details</vt:lpstr>
      <vt:lpstr>Follow-up</vt:lpstr>
      <vt:lpstr>Primary Patency</vt:lpstr>
      <vt:lpstr>FREEDOM FROM MAJOR AMPUTATION </vt:lpstr>
      <vt:lpstr>Survival</vt:lpstr>
      <vt:lpstr>Primary Patency</vt:lpstr>
      <vt:lpstr>FREEDOM FROM MAJOR AMPUTATION</vt:lpstr>
      <vt:lpstr>Survival</vt:lpstr>
      <vt:lpstr>CASE</vt:lpstr>
      <vt:lpstr>CASE</vt:lpstr>
      <vt:lpstr>CASE</vt:lpstr>
      <vt:lpstr>PowerPoint Presentation</vt:lpstr>
      <vt:lpstr>Angiographic Follow Up 18 months       60 months</vt:lpstr>
      <vt:lpstr>Conclusions</vt:lpstr>
      <vt:lpstr>Implications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szalkay</dc:title>
  <dc:creator>john</dc:creator>
  <cp:lastModifiedBy>psavuser</cp:lastModifiedBy>
  <cp:revision>47</cp:revision>
  <dcterms:created xsi:type="dcterms:W3CDTF">2010-03-14T05:00:42Z</dcterms:created>
  <dcterms:modified xsi:type="dcterms:W3CDTF">2013-04-14T12:52:08Z</dcterms:modified>
</cp:coreProperties>
</file>